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2" r:id="rId2"/>
  </p:sldMasterIdLst>
  <p:notesMasterIdLst>
    <p:notesMasterId r:id="rId11"/>
  </p:notesMasterIdLst>
  <p:handoutMasterIdLst>
    <p:handoutMasterId r:id="rId12"/>
  </p:handoutMasterIdLst>
  <p:sldIdLst>
    <p:sldId id="282" r:id="rId3"/>
    <p:sldId id="259" r:id="rId4"/>
    <p:sldId id="283" r:id="rId5"/>
    <p:sldId id="284" r:id="rId6"/>
    <p:sldId id="271" r:id="rId7"/>
    <p:sldId id="272" r:id="rId8"/>
    <p:sldId id="273" r:id="rId9"/>
    <p:sldId id="285"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showGuides="1">
      <p:cViewPr varScale="1">
        <p:scale>
          <a:sx n="76" d="100"/>
          <a:sy n="76" d="100"/>
        </p:scale>
        <p:origin x="540" y="84"/>
      </p:cViewPr>
      <p:guideLst>
        <p:guide orient="horz" pos="2160"/>
        <p:guide pos="3840"/>
      </p:guideLst>
    </p:cSldViewPr>
  </p:slideViewPr>
  <p:notesTextViewPr>
    <p:cViewPr>
      <p:scale>
        <a:sx n="1" d="1"/>
        <a:sy n="1" d="1"/>
      </p:scale>
      <p:origin x="0" y="0"/>
    </p:cViewPr>
  </p:notesTextViewPr>
  <p:notesViewPr>
    <p:cSldViewPr snapToGrid="0" showGuides="1">
      <p:cViewPr varScale="1">
        <p:scale>
          <a:sx n="76" d="100"/>
          <a:sy n="76" d="100"/>
        </p:scale>
        <p:origin x="3264"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handoutMaster" Target="handoutMasters/handoutMaster1.xml"/><Relationship Id="rId2" Type="http://schemas.openxmlformats.org/officeDocument/2006/relationships/slideMaster" Target="slideMasters/slideMaster1.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627325D-7C6B-4659-A656-A772019985A7}" type="datetimeFigureOut">
              <a:rPr lang="en-US" smtClean="0"/>
              <a:t>6/16/2016</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AB6F1DE-7011-44EB-ACA9-621AFE57E05B}" type="slidenum">
              <a:rPr lang="en-US" smtClean="0"/>
              <a:t>‹#›</a:t>
            </a:fld>
            <a:endParaRPr lang="en-US" dirty="0"/>
          </a:p>
        </p:txBody>
      </p:sp>
    </p:spTree>
    <p:extLst>
      <p:ext uri="{BB962C8B-B14F-4D97-AF65-F5344CB8AC3E}">
        <p14:creationId xmlns:p14="http://schemas.microsoft.com/office/powerpoint/2010/main" val="37769527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75FD80F-0FDC-4A05-9EF1-C028EC4EDC0A}" type="datetimeFigureOut">
              <a:rPr lang="en-US" smtClean="0"/>
              <a:t>6/16/2016</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B6039D5-9119-4C2A-87C5-029C8B6BFFEF}" type="slidenum">
              <a:rPr lang="en-US" smtClean="0"/>
              <a:t>‹#›</a:t>
            </a:fld>
            <a:endParaRPr lang="en-US" dirty="0"/>
          </a:p>
        </p:txBody>
      </p:sp>
    </p:spTree>
    <p:extLst>
      <p:ext uri="{BB962C8B-B14F-4D97-AF65-F5344CB8AC3E}">
        <p14:creationId xmlns:p14="http://schemas.microsoft.com/office/powerpoint/2010/main" val="3337520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347200" y="152399"/>
            <a:ext cx="26416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 name="Rectangle 7"/>
          <p:cNvSpPr/>
          <p:nvPr/>
        </p:nvSpPr>
        <p:spPr>
          <a:xfrm>
            <a:off x="203200" y="153923"/>
            <a:ext cx="89408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 name="Date Placeholder 9"/>
          <p:cNvSpPr>
            <a:spLocks noGrp="1"/>
          </p:cNvSpPr>
          <p:nvPr>
            <p:ph type="dt" sz="half" idx="10"/>
          </p:nvPr>
        </p:nvSpPr>
        <p:spPr/>
        <p:txBody>
          <a:bodyPr/>
          <a:lstStyle>
            <a:lvl1pPr>
              <a:defRPr>
                <a:solidFill>
                  <a:schemeClr val="bg2"/>
                </a:solidFill>
              </a:defRPr>
            </a:lvl1pPr>
          </a:lstStyle>
          <a:p>
            <a:fld id="{349BF3EA-1A78-4F07-BDC0-C8A1BD461199}" type="datetimeFigureOut">
              <a:rPr lang="en-US" smtClean="0"/>
              <a:t>6/16/2016</a:t>
            </a:fld>
            <a:endParaRPr lang="en-US" dirty="0"/>
          </a:p>
        </p:txBody>
      </p:sp>
      <p:sp>
        <p:nvSpPr>
          <p:cNvPr id="11" name="Slide Number Placeholder 10"/>
          <p:cNvSpPr>
            <a:spLocks noGrp="1"/>
          </p:cNvSpPr>
          <p:nvPr>
            <p:ph type="sldNum" sz="quarter" idx="11"/>
          </p:nvPr>
        </p:nvSpPr>
        <p:spPr/>
        <p:txBody>
          <a:bodyPr/>
          <a:lstStyle>
            <a:lvl1pPr>
              <a:defRPr>
                <a:solidFill>
                  <a:srgbClr val="FFFFFF"/>
                </a:solidFill>
              </a:defRPr>
            </a:lvl1pPr>
          </a:lstStyle>
          <a:p>
            <a:fld id="{401CF334-2D5C-4859-84A6-CA7E6E43FAEB}" type="slidenum">
              <a:rPr lang="en-US" smtClean="0"/>
              <a:t>‹#›</a:t>
            </a:fld>
            <a:endParaRPr lang="en-US" dirty="0"/>
          </a:p>
        </p:txBody>
      </p:sp>
      <p:sp>
        <p:nvSpPr>
          <p:cNvPr id="12" name="Footer Placeholder 11"/>
          <p:cNvSpPr>
            <a:spLocks noGrp="1"/>
          </p:cNvSpPr>
          <p:nvPr>
            <p:ph type="ftr" sz="quarter" idx="12"/>
          </p:nvPr>
        </p:nvSpPr>
        <p:spPr/>
        <p:txBody>
          <a:bodyPr/>
          <a:lstStyle>
            <a:lvl1pPr>
              <a:defRPr>
                <a:solidFill>
                  <a:schemeClr val="bg2"/>
                </a:solidFill>
              </a:defRPr>
            </a:lvl1pPr>
          </a:lstStyle>
          <a:p>
            <a:endParaRPr lang="en-US" dirty="0"/>
          </a:p>
        </p:txBody>
      </p:sp>
      <p:sp>
        <p:nvSpPr>
          <p:cNvPr id="3" name="Subtitle 2"/>
          <p:cNvSpPr>
            <a:spLocks noGrp="1"/>
          </p:cNvSpPr>
          <p:nvPr>
            <p:ph type="subTitle" idx="1"/>
          </p:nvPr>
        </p:nvSpPr>
        <p:spPr>
          <a:xfrm>
            <a:off x="9347200" y="2052960"/>
            <a:ext cx="2641600" cy="1828800"/>
          </a:xfrm>
        </p:spPr>
        <p:txBody>
          <a:bodyPr anchor="ctr">
            <a:normAutofit/>
          </a:bodyPr>
          <a:lstStyle>
            <a:lvl1pPr marL="0" indent="0" algn="l">
              <a:buNone/>
              <a:defRPr sz="19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3" name="Title 12"/>
          <p:cNvSpPr>
            <a:spLocks noGrp="1"/>
          </p:cNvSpPr>
          <p:nvPr>
            <p:ph type="title"/>
          </p:nvPr>
        </p:nvSpPr>
        <p:spPr>
          <a:xfrm>
            <a:off x="609600" y="2052960"/>
            <a:ext cx="8432800" cy="1828800"/>
          </a:xfrm>
        </p:spPr>
        <p:txBody>
          <a:bodyPr/>
          <a:lstStyle>
            <a:lvl1pPr algn="r">
              <a:defRPr sz="4200" spc="150" baseline="0"/>
            </a:lvl1pPr>
          </a:lstStyle>
          <a:p>
            <a:r>
              <a:rPr lang="en-US" smtClean="0"/>
              <a:t>Click to edit Master title style</a:t>
            </a:r>
            <a:endParaRPr lang="en-US" dirty="0"/>
          </a:p>
        </p:txBody>
      </p:sp>
    </p:spTree>
    <p:extLst>
      <p:ext uri="{BB962C8B-B14F-4D97-AF65-F5344CB8AC3E}">
        <p14:creationId xmlns:p14="http://schemas.microsoft.com/office/powerpoint/2010/main" val="2173938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49BF3EA-1A78-4F07-BDC0-C8A1BD461199}" type="datetimeFigureOut">
              <a:rPr lang="en-US" smtClean="0"/>
              <a:t>6/16/2016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609637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03200" y="147319"/>
            <a:ext cx="8940800"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 name="Rectangle 7"/>
          <p:cNvSpPr/>
          <p:nvPr/>
        </p:nvSpPr>
        <p:spPr>
          <a:xfrm>
            <a:off x="9347200" y="147319"/>
            <a:ext cx="2608061"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4" name="Date Placeholder 3"/>
          <p:cNvSpPr>
            <a:spLocks noGrp="1"/>
          </p:cNvSpPr>
          <p:nvPr>
            <p:ph type="dt" sz="half" idx="10"/>
          </p:nvPr>
        </p:nvSpPr>
        <p:spPr/>
        <p:txBody>
          <a:bodyPr/>
          <a:lstStyle/>
          <a:p>
            <a:fld id="{349BF3EA-1A78-4F07-BDC0-C8A1BD461199}" type="datetimeFigureOut">
              <a:rPr lang="en-US" smtClean="0"/>
              <a:t>6/16/2016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401CF334-2D5C-4859-84A6-CA7E6E43FAEB}" type="slidenum">
              <a:rPr lang="en-US" smtClean="0"/>
              <a:t>‹#›</a:t>
            </a:fld>
            <a:endParaRPr lang="en-US" dirty="0"/>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Vertical Title 1"/>
          <p:cNvSpPr>
            <a:spLocks noGrp="1"/>
          </p:cNvSpPr>
          <p:nvPr>
            <p:ph type="title" orient="vert"/>
          </p:nvPr>
        </p:nvSpPr>
        <p:spPr>
          <a:xfrm>
            <a:off x="9550400" y="274639"/>
            <a:ext cx="2235200" cy="5851525"/>
          </a:xfrm>
        </p:spPr>
        <p:txBody>
          <a:bodyPr vert="eaVert"/>
          <a:lstStyle/>
          <a:p>
            <a:r>
              <a:rPr lang="en-US" smtClean="0"/>
              <a:t>Click to edit Master title style</a:t>
            </a:r>
            <a:endParaRPr lang="en-US" dirty="0"/>
          </a:p>
        </p:txBody>
      </p:sp>
    </p:spTree>
    <p:extLst>
      <p:ext uri="{BB962C8B-B14F-4D97-AF65-F5344CB8AC3E}">
        <p14:creationId xmlns:p14="http://schemas.microsoft.com/office/powerpoint/2010/main" val="3626437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49BF3EA-1A78-4F07-BDC0-C8A1BD461199}" type="datetimeFigureOut">
              <a:rPr lang="en-US" smtClean="0"/>
              <a:t>6/16/2016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dirty="0"/>
          </a:p>
        </p:txBody>
      </p:sp>
      <p:sp>
        <p:nvSpPr>
          <p:cNvPr id="3" name="Content Placeholder 2"/>
          <p:cNvSpPr>
            <a:spLocks noGrp="1"/>
          </p:cNvSpPr>
          <p:nvPr>
            <p:ph idx="1"/>
          </p:nvPr>
        </p:nvSpPr>
        <p:spPr/>
        <p:txBody>
          <a:bodyPr/>
          <a:lstStyle>
            <a:lvl1pPr>
              <a:defRPr sz="24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6"/>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872447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9347200" y="152399"/>
            <a:ext cx="2641600"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 name="Rectangle 7"/>
          <p:cNvSpPr/>
          <p:nvPr/>
        </p:nvSpPr>
        <p:spPr>
          <a:xfrm>
            <a:off x="203200" y="153923"/>
            <a:ext cx="8940800" cy="6553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9" name="Date Placeholder 8"/>
          <p:cNvSpPr>
            <a:spLocks noGrp="1"/>
          </p:cNvSpPr>
          <p:nvPr>
            <p:ph type="dt" sz="half" idx="10"/>
          </p:nvPr>
        </p:nvSpPr>
        <p:spPr/>
        <p:txBody>
          <a:bodyPr/>
          <a:lstStyle>
            <a:lvl1pPr>
              <a:defRPr>
                <a:solidFill>
                  <a:srgbClr val="FFFFFF"/>
                </a:solidFill>
              </a:defRPr>
            </a:lvl1pPr>
          </a:lstStyle>
          <a:p>
            <a:fld id="{349BF3EA-1A78-4F07-BDC0-C8A1BD461199}" type="datetimeFigureOut">
              <a:rPr lang="en-US" smtClean="0"/>
              <a:t>6/16/2016</a:t>
            </a:fld>
            <a:endParaRPr lang="en-US" dirty="0"/>
          </a:p>
        </p:txBody>
      </p:sp>
      <p:sp>
        <p:nvSpPr>
          <p:cNvPr id="10" name="Slide Number Placeholder 9"/>
          <p:cNvSpPr>
            <a:spLocks noGrp="1"/>
          </p:cNvSpPr>
          <p:nvPr>
            <p:ph type="sldNum" sz="quarter" idx="11"/>
          </p:nvPr>
        </p:nvSpPr>
        <p:spPr/>
        <p:txBody>
          <a:bodyPr/>
          <a:lstStyle>
            <a:lvl1pPr>
              <a:defRPr>
                <a:solidFill>
                  <a:schemeClr val="bg2"/>
                </a:solidFill>
              </a:defRPr>
            </a:lvl1pPr>
          </a:lstStyle>
          <a:p>
            <a:fld id="{401CF334-2D5C-4859-84A6-CA7E6E43FAEB}" type="slidenum">
              <a:rPr lang="en-US" smtClean="0"/>
              <a:t>‹#›</a:t>
            </a:fld>
            <a:endParaRPr lang="en-US" dirty="0"/>
          </a:p>
        </p:txBody>
      </p:sp>
      <p:sp>
        <p:nvSpPr>
          <p:cNvPr id="11" name="Footer Placeholder 10"/>
          <p:cNvSpPr>
            <a:spLocks noGrp="1"/>
          </p:cNvSpPr>
          <p:nvPr>
            <p:ph type="ftr" sz="quarter" idx="12"/>
          </p:nvPr>
        </p:nvSpPr>
        <p:spPr/>
        <p:txBody>
          <a:bodyPr/>
          <a:lstStyle>
            <a:lvl1pPr>
              <a:defRPr>
                <a:solidFill>
                  <a:srgbClr val="FFFFFF"/>
                </a:solidFill>
              </a:defRPr>
            </a:lvl1pPr>
          </a:lstStyle>
          <a:p>
            <a:endParaRPr lang="en-US" dirty="0"/>
          </a:p>
        </p:txBody>
      </p:sp>
      <p:sp>
        <p:nvSpPr>
          <p:cNvPr id="3" name="Text Placeholder 2"/>
          <p:cNvSpPr>
            <a:spLocks noGrp="1"/>
          </p:cNvSpPr>
          <p:nvPr>
            <p:ph type="body" idx="1"/>
          </p:nvPr>
        </p:nvSpPr>
        <p:spPr>
          <a:xfrm>
            <a:off x="9550400" y="2892277"/>
            <a:ext cx="2133601" cy="1645920"/>
          </a:xfrm>
        </p:spPr>
        <p:txBody>
          <a:bodyPr anchor="ctr"/>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2" name="Title 11"/>
          <p:cNvSpPr>
            <a:spLocks noGrp="1"/>
          </p:cNvSpPr>
          <p:nvPr>
            <p:ph type="title"/>
          </p:nvPr>
        </p:nvSpPr>
        <p:spPr>
          <a:xfrm>
            <a:off x="508000" y="2892277"/>
            <a:ext cx="8432800" cy="1645920"/>
          </a:xfrm>
        </p:spPr>
        <p:txBody>
          <a:bodyPr/>
          <a:lstStyle>
            <a:lvl1pPr algn="r">
              <a:defRPr sz="4200" spc="150" baseline="0"/>
            </a:lvl1pPr>
          </a:lstStyle>
          <a:p>
            <a:r>
              <a:rPr lang="en-US" smtClean="0"/>
              <a:t>Click to edit Master title style</a:t>
            </a:r>
            <a:endParaRPr lang="en-US" dirty="0"/>
          </a:p>
        </p:txBody>
      </p:sp>
    </p:spTree>
    <p:extLst>
      <p:ext uri="{BB962C8B-B14F-4D97-AF65-F5344CB8AC3E}">
        <p14:creationId xmlns:p14="http://schemas.microsoft.com/office/powerpoint/2010/main" val="228124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349BF3EA-1A78-4F07-BDC0-C8A1BD461199}" type="datetimeFigureOut">
              <a:rPr lang="en-US" smtClean="0"/>
              <a:t>6/16/2016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dirty="0"/>
          </a:p>
        </p:txBody>
      </p:sp>
      <p:sp>
        <p:nvSpPr>
          <p:cNvPr id="4" name="Content Placeholder 3"/>
          <p:cNvSpPr>
            <a:spLocks noGrp="1"/>
          </p:cNvSpPr>
          <p:nvPr>
            <p:ph sz="half" idx="2"/>
          </p:nvPr>
        </p:nvSpPr>
        <p:spPr>
          <a:xfrm>
            <a:off x="6197600" y="1719072"/>
            <a:ext cx="5384800" cy="4407408"/>
          </a:xfrm>
        </p:spPr>
        <p:txBody>
          <a:bodyPr/>
          <a:lstStyle>
            <a:lvl1pPr>
              <a:defRPr sz="24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Content Placeholder 2"/>
          <p:cNvSpPr>
            <a:spLocks noGrp="1"/>
          </p:cNvSpPr>
          <p:nvPr>
            <p:ph sz="half" idx="1"/>
          </p:nvPr>
        </p:nvSpPr>
        <p:spPr>
          <a:xfrm>
            <a:off x="609600" y="1719072"/>
            <a:ext cx="5384800" cy="4407408"/>
          </a:xfrm>
        </p:spPr>
        <p:txBody>
          <a:bodyPr/>
          <a:lstStyle>
            <a:lvl1pPr>
              <a:defRPr sz="24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7"/>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882349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349BF3EA-1A78-4F07-BDC0-C8A1BD461199}" type="datetimeFigureOut">
              <a:rPr lang="en-US" smtClean="0"/>
              <a:t>6/16/2016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01CF334-2D5C-4859-84A6-CA7E6E43FAEB}" type="slidenum">
              <a:rPr lang="en-US" smtClean="0"/>
              <a:t>‹#›</a:t>
            </a:fld>
            <a:endParaRPr lang="en-US" dirty="0"/>
          </a:p>
        </p:txBody>
      </p:sp>
      <p:sp>
        <p:nvSpPr>
          <p:cNvPr id="6" name="Content Placeholder 5"/>
          <p:cNvSpPr>
            <a:spLocks noGrp="1"/>
          </p:cNvSpPr>
          <p:nvPr>
            <p:ph sz="quarter" idx="4"/>
          </p:nvPr>
        </p:nvSpPr>
        <p:spPr>
          <a:xfrm>
            <a:off x="6193368" y="2438400"/>
            <a:ext cx="5389033"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93368" y="1722438"/>
            <a:ext cx="5389033"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438400"/>
            <a:ext cx="5386917"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Text Placeholder 2"/>
          <p:cNvSpPr>
            <a:spLocks noGrp="1"/>
          </p:cNvSpPr>
          <p:nvPr>
            <p:ph type="body" idx="1"/>
          </p:nvPr>
        </p:nvSpPr>
        <p:spPr>
          <a:xfrm>
            <a:off x="609600" y="1722438"/>
            <a:ext cx="5386917"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itle 9"/>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37923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349BF3EA-1A78-4F07-BDC0-C8A1BD461199}" type="datetimeFigureOut">
              <a:rPr lang="en-US" smtClean="0"/>
              <a:t>6/16/2016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01CF334-2D5C-4859-84A6-CA7E6E43FAEB}" type="slidenum">
              <a:rPr lang="en-US" smtClean="0"/>
              <a:t>‹#›</a:t>
            </a:fld>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084948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03200" y="150919"/>
            <a:ext cx="11775736"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Date Placeholder 1"/>
          <p:cNvSpPr>
            <a:spLocks noGrp="1"/>
          </p:cNvSpPr>
          <p:nvPr>
            <p:ph type="dt" sz="half" idx="10"/>
          </p:nvPr>
        </p:nvSpPr>
        <p:spPr/>
        <p:txBody>
          <a:bodyPr/>
          <a:lstStyle/>
          <a:p>
            <a:fld id="{349BF3EA-1A78-4F07-BDC0-C8A1BD461199}" type="datetimeFigureOut">
              <a:rPr lang="en-US" smtClean="0"/>
              <a:t>6/16/2016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01CF334-2D5C-4859-84A6-CA7E6E43FAEB}" type="slidenum">
              <a:rPr lang="en-US" smtClean="0"/>
              <a:t>‹#›</a:t>
            </a:fld>
            <a:endParaRPr lang="en-US" dirty="0"/>
          </a:p>
        </p:txBody>
      </p:sp>
    </p:spTree>
    <p:extLst>
      <p:ext uri="{BB962C8B-B14F-4D97-AF65-F5344CB8AC3E}">
        <p14:creationId xmlns:p14="http://schemas.microsoft.com/office/powerpoint/2010/main" val="2046998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10" name="Rectangle 9"/>
          <p:cNvSpPr/>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 name="Rectangle 7"/>
          <p:cNvSpPr/>
          <p:nvPr/>
        </p:nvSpPr>
        <p:spPr>
          <a:xfrm>
            <a:off x="9347200" y="150876"/>
            <a:ext cx="26416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useBgFill="1">
        <p:nvSpPr>
          <p:cNvPr id="9" name="Rectangle 8"/>
          <p:cNvSpPr/>
          <p:nvPr/>
        </p:nvSpPr>
        <p:spPr>
          <a:xfrm>
            <a:off x="203200" y="152400"/>
            <a:ext cx="8940800" cy="655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5" name="Date Placeholder 4"/>
          <p:cNvSpPr>
            <a:spLocks noGrp="1"/>
          </p:cNvSpPr>
          <p:nvPr>
            <p:ph type="dt" sz="half" idx="10"/>
          </p:nvPr>
        </p:nvSpPr>
        <p:spPr/>
        <p:txBody>
          <a:bodyPr/>
          <a:lstStyle/>
          <a:p>
            <a:fld id="{349BF3EA-1A78-4F07-BDC0-C8A1BD461199}" type="datetimeFigureOut">
              <a:rPr lang="en-US" smtClean="0"/>
              <a:t>6/16/2016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ln>
            <a:noFill/>
          </a:ln>
        </p:spPr>
        <p:txBody>
          <a:bodyPr/>
          <a:lstStyle>
            <a:lvl1pPr>
              <a:defRPr>
                <a:solidFill>
                  <a:srgbClr val="FFFFFF"/>
                </a:solidFill>
              </a:defRPr>
            </a:lvl1pPr>
          </a:lstStyle>
          <a:p>
            <a:fld id="{401CF334-2D5C-4859-84A6-CA7E6E43FAEB}" type="slidenum">
              <a:rPr lang="en-US" smtClean="0"/>
              <a:t>‹#›</a:t>
            </a:fld>
            <a:endParaRPr lang="en-US" dirty="0"/>
          </a:p>
        </p:txBody>
      </p:sp>
      <p:sp>
        <p:nvSpPr>
          <p:cNvPr id="3" name="Content Placeholder 2"/>
          <p:cNvSpPr>
            <a:spLocks noGrp="1"/>
          </p:cNvSpPr>
          <p:nvPr>
            <p:ph idx="1"/>
          </p:nvPr>
        </p:nvSpPr>
        <p:spPr>
          <a:xfrm>
            <a:off x="812800" y="304801"/>
            <a:ext cx="78232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9546336" y="2130552"/>
            <a:ext cx="2231136" cy="2816352"/>
          </a:xfrm>
        </p:spPr>
        <p:txBody>
          <a:bodyPr tIns="0"/>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itle 10"/>
          <p:cNvSpPr>
            <a:spLocks noGrp="1"/>
          </p:cNvSpPr>
          <p:nvPr>
            <p:ph type="title"/>
          </p:nvPr>
        </p:nvSpPr>
        <p:spPr>
          <a:xfrm>
            <a:off x="9546336" y="457200"/>
            <a:ext cx="2234213" cy="1673352"/>
          </a:xfrm>
        </p:spPr>
        <p:txBody>
          <a:bodyPr anchor="b"/>
          <a:lstStyle>
            <a:lvl1pPr algn="l">
              <a:defRPr sz="2000" spc="150" baseline="0"/>
            </a:lvl1pPr>
          </a:lstStyle>
          <a:p>
            <a:r>
              <a:rPr lang="en-US" smtClean="0"/>
              <a:t>Click to edit Master title style</a:t>
            </a:r>
            <a:endParaRPr lang="en-US" dirty="0"/>
          </a:p>
        </p:txBody>
      </p:sp>
    </p:spTree>
    <p:extLst>
      <p:ext uri="{BB962C8B-B14F-4D97-AF65-F5344CB8AC3E}">
        <p14:creationId xmlns:p14="http://schemas.microsoft.com/office/powerpoint/2010/main" val="275602564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useBgFill="1">
        <p:nvSpPr>
          <p:cNvPr id="9" name="Rectangle 8"/>
          <p:cNvSpPr/>
          <p:nvPr/>
        </p:nvSpPr>
        <p:spPr>
          <a:xfrm>
            <a:off x="9347200" y="150876"/>
            <a:ext cx="2641600" cy="65562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5" name="Date Placeholder 4"/>
          <p:cNvSpPr>
            <a:spLocks noGrp="1"/>
          </p:cNvSpPr>
          <p:nvPr>
            <p:ph type="dt" sz="half" idx="10"/>
          </p:nvPr>
        </p:nvSpPr>
        <p:spPr/>
        <p:txBody>
          <a:bodyPr/>
          <a:lstStyle/>
          <a:p>
            <a:fld id="{349BF3EA-1A78-4F07-BDC0-C8A1BD461199}" type="datetimeFigureOut">
              <a:rPr lang="en-US" smtClean="0"/>
              <a:t>6/16/2016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dirty="0"/>
          </a:p>
        </p:txBody>
      </p:sp>
      <p:sp>
        <p:nvSpPr>
          <p:cNvPr id="3" name="Picture Placeholder 2"/>
          <p:cNvSpPr>
            <a:spLocks noGrp="1"/>
          </p:cNvSpPr>
          <p:nvPr>
            <p:ph type="pic" idx="1"/>
          </p:nvPr>
        </p:nvSpPr>
        <p:spPr>
          <a:xfrm>
            <a:off x="203200" y="152400"/>
            <a:ext cx="8940800" cy="6553200"/>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550400" y="2133600"/>
            <a:ext cx="2235200" cy="2971800"/>
          </a:xfrm>
        </p:spPr>
        <p:txBody>
          <a:bodyPr tIns="0"/>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Title 9"/>
          <p:cNvSpPr>
            <a:spLocks noGrp="1"/>
          </p:cNvSpPr>
          <p:nvPr>
            <p:ph type="title"/>
          </p:nvPr>
        </p:nvSpPr>
        <p:spPr>
          <a:xfrm>
            <a:off x="9550400" y="460248"/>
            <a:ext cx="2235200" cy="1673352"/>
          </a:xfrm>
        </p:spPr>
        <p:txBody>
          <a:bodyPr anchor="b"/>
          <a:lstStyle>
            <a:lvl1pPr algn="l">
              <a:defRPr sz="2000" spc="150" baseline="0">
                <a:solidFill>
                  <a:schemeClr val="tx2"/>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210919260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Ref idx="1001">
        <a:schemeClr val="bg1"/>
      </p:bgRef>
    </p:bg>
    <p:spTree>
      <p:nvGrpSpPr>
        <p:cNvPr id="1" name=""/>
        <p:cNvGrpSpPr/>
        <p:nvPr/>
      </p:nvGrpSpPr>
      <p:grpSpPr>
        <a:xfrm>
          <a:off x="0" y="0"/>
          <a:ext cx="0" cy="0"/>
          <a:chOff x="0" y="0"/>
          <a:chExt cx="0" cy="0"/>
        </a:xfrm>
      </p:grpSpPr>
      <p:sp>
        <p:nvSpPr>
          <p:cNvPr id="9" name="Rectangle 8"/>
          <p:cNvSpPr/>
          <p:nvPr/>
        </p:nvSpPr>
        <p:spPr>
          <a:xfrm>
            <a:off x="203200" y="1634971"/>
            <a:ext cx="11775736" cy="50454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 name="Rectangle 7"/>
          <p:cNvSpPr/>
          <p:nvPr/>
        </p:nvSpPr>
        <p:spPr>
          <a:xfrm>
            <a:off x="203199" y="152401"/>
            <a:ext cx="11752063" cy="13464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4" name="Date Placeholder 3"/>
          <p:cNvSpPr>
            <a:spLocks noGrp="1"/>
          </p:cNvSpPr>
          <p:nvPr>
            <p:ph type="dt" sz="half" idx="2"/>
          </p:nvPr>
        </p:nvSpPr>
        <p:spPr>
          <a:xfrm>
            <a:off x="494517" y="6356350"/>
            <a:ext cx="2844800" cy="274320"/>
          </a:xfrm>
          <a:prstGeom prst="rect">
            <a:avLst/>
          </a:prstGeom>
        </p:spPr>
        <p:txBody>
          <a:bodyPr vert="horz" lIns="91440" tIns="45720" rIns="91440" bIns="45720" rtlCol="0" anchor="ctr"/>
          <a:lstStyle>
            <a:lvl1pPr algn="l">
              <a:defRPr sz="1100">
                <a:solidFill>
                  <a:schemeClr val="tx2"/>
                </a:solidFill>
              </a:defRPr>
            </a:lvl1pPr>
          </a:lstStyle>
          <a:p>
            <a:fld id="{349BF3EA-1A78-4F07-BDC0-C8A1BD461199}" type="datetimeFigureOut">
              <a:rPr lang="en-US" smtClean="0"/>
              <a:t>6/16/2016</a:t>
            </a:fld>
            <a:endParaRPr lang="en-US" dirty="0"/>
          </a:p>
        </p:txBody>
      </p:sp>
      <p:sp>
        <p:nvSpPr>
          <p:cNvPr id="5" name="Footer Placeholder 4"/>
          <p:cNvSpPr>
            <a:spLocks noGrp="1"/>
          </p:cNvSpPr>
          <p:nvPr>
            <p:ph type="ftr" sz="quarter" idx="3"/>
          </p:nvPr>
        </p:nvSpPr>
        <p:spPr>
          <a:xfrm>
            <a:off x="4064000" y="6356350"/>
            <a:ext cx="4470400" cy="274320"/>
          </a:xfrm>
          <a:prstGeom prst="rect">
            <a:avLst/>
          </a:prstGeom>
        </p:spPr>
        <p:txBody>
          <a:bodyPr vert="horz" lIns="91440" tIns="45720" rIns="91440" bIns="45720" rtlCol="0" anchor="ctr"/>
          <a:lstStyle>
            <a:lvl1pPr algn="ctr">
              <a:defRPr sz="1100">
                <a:solidFill>
                  <a:schemeClr val="tx2"/>
                </a:solidFill>
              </a:defRPr>
            </a:lvl1pPr>
          </a:lstStyle>
          <a:p>
            <a:endParaRPr lang="en-US" dirty="0"/>
          </a:p>
        </p:txBody>
      </p:sp>
      <p:sp>
        <p:nvSpPr>
          <p:cNvPr id="6" name="Slide Number Placeholder 5"/>
          <p:cNvSpPr>
            <a:spLocks noGrp="1"/>
          </p:cNvSpPr>
          <p:nvPr>
            <p:ph type="sldNum" sz="quarter" idx="4"/>
          </p:nvPr>
        </p:nvSpPr>
        <p:spPr>
          <a:xfrm>
            <a:off x="10979573" y="6355080"/>
            <a:ext cx="777288" cy="274320"/>
          </a:xfrm>
          <a:prstGeom prst="rect">
            <a:avLst/>
          </a:prstGeom>
          <a:ln w="19050">
            <a:noFill/>
          </a:ln>
        </p:spPr>
        <p:txBody>
          <a:bodyPr vert="horz" lIns="91440" tIns="45720" rIns="91440" bIns="45720" rtlCol="0" anchor="ctr"/>
          <a:lstStyle>
            <a:lvl1pPr algn="ctr">
              <a:defRPr sz="1100">
                <a:solidFill>
                  <a:schemeClr val="tx2"/>
                </a:solidFill>
              </a:defRPr>
            </a:lvl1pPr>
          </a:lstStyle>
          <a:p>
            <a:fld id="{401CF334-2D5C-4859-84A6-CA7E6E43FAEB}" type="slidenum">
              <a:rPr lang="en-US" smtClean="0"/>
              <a:t>‹#›</a:t>
            </a:fld>
            <a:endParaRPr lang="en-US" dirty="0"/>
          </a:p>
        </p:txBody>
      </p:sp>
      <p:sp>
        <p:nvSpPr>
          <p:cNvPr id="3" name="Text Placeholder 2"/>
          <p:cNvSpPr>
            <a:spLocks noGrp="1"/>
          </p:cNvSpPr>
          <p:nvPr>
            <p:ph type="body" idx="1"/>
          </p:nvPr>
        </p:nvSpPr>
        <p:spPr>
          <a:xfrm>
            <a:off x="507999" y="1719071"/>
            <a:ext cx="11210524" cy="440740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Placeholder 1"/>
          <p:cNvSpPr>
            <a:spLocks noGrp="1"/>
          </p:cNvSpPr>
          <p:nvPr>
            <p:ph type="title"/>
          </p:nvPr>
        </p:nvSpPr>
        <p:spPr>
          <a:xfrm>
            <a:off x="508000" y="355847"/>
            <a:ext cx="11175013" cy="1054394"/>
          </a:xfrm>
          <a:prstGeom prst="rect">
            <a:avLst/>
          </a:prstGeom>
        </p:spPr>
        <p:txBody>
          <a:bodyPr vert="horz" lIns="91440" tIns="45720" rIns="91440" bIns="45720" rtlCol="0" anchor="ctr">
            <a:noAutofit/>
          </a:bodyPr>
          <a:lstStyle/>
          <a:p>
            <a:r>
              <a:rPr lang="en-US" smtClean="0"/>
              <a:t>Click to edit Master title style</a:t>
            </a:r>
            <a:endParaRPr lang="en-US" dirty="0"/>
          </a:p>
        </p:txBody>
      </p:sp>
    </p:spTree>
    <p:extLst>
      <p:ext uri="{BB962C8B-B14F-4D97-AF65-F5344CB8AC3E}">
        <p14:creationId xmlns:p14="http://schemas.microsoft.com/office/powerpoint/2010/main" val="285696172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p:titleStyle>
    <p:bodyStyle>
      <a:lvl1pPr marL="274320" indent="-228600" algn="l" defTabSz="914400" rtl="0" eaLnBrk="1" latinLnBrk="0" hangingPunct="1">
        <a:spcBef>
          <a:spcPct val="20000"/>
        </a:spcBef>
        <a:buClr>
          <a:schemeClr val="accent1"/>
        </a:buClr>
        <a:buFont typeface="Wingdings 2" pitchFamily="18" charset="2"/>
        <a:buChar char=""/>
        <a:defRPr sz="24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20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5800" y="465460"/>
            <a:ext cx="8432800" cy="1828800"/>
          </a:xfrm>
        </p:spPr>
        <p:txBody>
          <a:bodyPr/>
          <a:lstStyle/>
          <a:p>
            <a:r>
              <a:rPr lang="en-US" sz="3600" cap="none" dirty="0" smtClean="0"/>
              <a:t>Team-Learning Their Way to Unity:  It’s All About Personal Information</a:t>
            </a:r>
            <a:endParaRPr lang="en-US" sz="3600" cap="none"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88280" y="5257799"/>
            <a:ext cx="2310019" cy="1129281"/>
          </a:xfrm>
          <a:prstGeom prst="rect">
            <a:avLst/>
          </a:prstGeom>
        </p:spPr>
      </p:pic>
      <p:sp>
        <p:nvSpPr>
          <p:cNvPr id="3" name="Rectangle 2"/>
          <p:cNvSpPr/>
          <p:nvPr/>
        </p:nvSpPr>
        <p:spPr>
          <a:xfrm>
            <a:off x="1168400" y="4868332"/>
            <a:ext cx="7696200" cy="954107"/>
          </a:xfrm>
          <a:prstGeom prst="rect">
            <a:avLst/>
          </a:prstGeom>
        </p:spPr>
        <p:txBody>
          <a:bodyPr wrap="square">
            <a:spAutoFit/>
          </a:bodyPr>
          <a:lstStyle/>
          <a:p>
            <a:r>
              <a:rPr lang="en-US" sz="2800" dirty="0"/>
              <a:t/>
            </a:r>
            <a:br>
              <a:rPr lang="en-US" sz="2800" dirty="0"/>
            </a:br>
            <a:r>
              <a:rPr lang="en-US" sz="2800" dirty="0"/>
              <a:t>Julie “J.P.” Palmer, </a:t>
            </a:r>
            <a:r>
              <a:rPr lang="en-US" sz="2800" dirty="0" smtClean="0"/>
              <a:t>Ph.D, Webster University</a:t>
            </a:r>
            <a:endParaRPr lang="en-US" sz="2800" dirty="0"/>
          </a:p>
        </p:txBody>
      </p:sp>
      <p:sp>
        <p:nvSpPr>
          <p:cNvPr id="6" name="Rectangle 5"/>
          <p:cNvSpPr/>
          <p:nvPr/>
        </p:nvSpPr>
        <p:spPr>
          <a:xfrm>
            <a:off x="1041400" y="2420209"/>
            <a:ext cx="7950200" cy="2322174"/>
          </a:xfrm>
          <a:prstGeom prst="rect">
            <a:avLst/>
          </a:prstGeom>
        </p:spPr>
        <p:txBody>
          <a:bodyPr wrap="square">
            <a:spAutoFit/>
          </a:bodyPr>
          <a:lstStyle/>
          <a:p>
            <a:pPr>
              <a:lnSpc>
                <a:spcPct val="115000"/>
              </a:lnSpc>
            </a:pPr>
            <a:r>
              <a:rPr lang="en-US" i="1" dirty="0">
                <a:latin typeface="Helvetica" panose="020B0604020202020204" pitchFamily="34" charset="0"/>
                <a:ea typeface="Calibri" panose="020F0502020204030204" pitchFamily="34" charset="0"/>
                <a:cs typeface="Arial" panose="020B0604020202020204" pitchFamily="34" charset="0"/>
              </a:rPr>
              <a:t>This session explores one way to increase student team performance by focusing on providing opportunities to increase interpersonal understanding and social learning among team members, which has been shown to have positive effects on team performance in organizations.  We will briefly review the process model of team learning and will describe how as instructors, we can positively influence the group process and ultimately increase team performance, with the added positive outcomes of cohesiveness and trust.</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27290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r>
              <a:rPr lang="en-US" dirty="0" smtClean="0"/>
              <a:t>Replication of “setting the stage”/class climate---class culture and norms</a:t>
            </a:r>
          </a:p>
          <a:p>
            <a:r>
              <a:rPr lang="en-US" dirty="0" smtClean="0"/>
              <a:t>Brief overview of “learning teams” (</a:t>
            </a:r>
            <a:r>
              <a:rPr lang="en-US" dirty="0" err="1" smtClean="0"/>
              <a:t>Senge</a:t>
            </a:r>
            <a:r>
              <a:rPr lang="en-US" dirty="0" smtClean="0"/>
              <a:t>, 1990)</a:t>
            </a:r>
          </a:p>
          <a:p>
            <a:r>
              <a:rPr lang="en-US" dirty="0" smtClean="0"/>
              <a:t>Opportunities</a:t>
            </a:r>
          </a:p>
          <a:p>
            <a:r>
              <a:rPr lang="en-US" dirty="0" smtClean="0"/>
              <a:t>Exercise</a:t>
            </a:r>
          </a:p>
          <a:p>
            <a:r>
              <a:rPr lang="en-US" dirty="0" smtClean="0"/>
              <a:t>Debriefing</a:t>
            </a:r>
          </a:p>
          <a:p>
            <a:endParaRPr lang="en-US" dirty="0" smtClean="0"/>
          </a:p>
          <a:p>
            <a:endParaRPr lang="en-US" dirty="0"/>
          </a:p>
        </p:txBody>
      </p:sp>
      <p:sp>
        <p:nvSpPr>
          <p:cNvPr id="6" name="Title 5"/>
          <p:cNvSpPr>
            <a:spLocks noGrp="1"/>
          </p:cNvSpPr>
          <p:nvPr>
            <p:ph type="title"/>
          </p:nvPr>
        </p:nvSpPr>
        <p:spPr/>
        <p:txBody>
          <a:bodyPr/>
          <a:lstStyle/>
          <a:p>
            <a:r>
              <a:rPr lang="en-US" dirty="0" smtClean="0"/>
              <a:t>Agenda</a:t>
            </a:r>
            <a:endParaRPr lang="en-US" dirty="0"/>
          </a:p>
        </p:txBody>
      </p:sp>
    </p:spTree>
    <p:extLst>
      <p:ext uri="{BB962C8B-B14F-4D97-AF65-F5344CB8AC3E}">
        <p14:creationId xmlns:p14="http://schemas.microsoft.com/office/powerpoint/2010/main" val="2211321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Your life is your context, and context can make all the difference……..</a:t>
            </a:r>
          </a:p>
          <a:p>
            <a:r>
              <a:rPr lang="en-US" dirty="0" smtClean="0"/>
              <a:t>Paradigms don’t have to limit us……. (i.e., break those “rules” that are not rules but rather assumptions……..</a:t>
            </a:r>
          </a:p>
          <a:p>
            <a:r>
              <a:rPr lang="en-US" dirty="0" smtClean="0"/>
              <a:t>Sharing is key……</a:t>
            </a:r>
          </a:p>
          <a:p>
            <a:r>
              <a:rPr lang="en-US" dirty="0" smtClean="0"/>
              <a:t>I hope to make a difference……..</a:t>
            </a:r>
          </a:p>
          <a:p>
            <a:r>
              <a:rPr lang="en-US" dirty="0" smtClean="0"/>
              <a:t>I don’t know everything……..but I will find out for you</a:t>
            </a:r>
          </a:p>
          <a:p>
            <a:r>
              <a:rPr lang="en-US" dirty="0" smtClean="0"/>
              <a:t>I trust you, and I believe you…….</a:t>
            </a:r>
          </a:p>
          <a:p>
            <a:r>
              <a:rPr lang="en-US" dirty="0" smtClean="0"/>
              <a:t>Relevancy is as important as knowledge (in my opinion)……</a:t>
            </a:r>
          </a:p>
          <a:p>
            <a:endParaRPr lang="en-US" dirty="0"/>
          </a:p>
        </p:txBody>
      </p:sp>
      <p:sp>
        <p:nvSpPr>
          <p:cNvPr id="3" name="Title 2"/>
          <p:cNvSpPr>
            <a:spLocks noGrp="1"/>
          </p:cNvSpPr>
          <p:nvPr>
            <p:ph type="title"/>
          </p:nvPr>
        </p:nvSpPr>
        <p:spPr/>
        <p:txBody>
          <a:bodyPr/>
          <a:lstStyle/>
          <a:p>
            <a:r>
              <a:rPr lang="en-US" sz="2800" dirty="0" smtClean="0"/>
              <a:t>Who is JP</a:t>
            </a:r>
            <a:r>
              <a:rPr lang="en-US" sz="2800" dirty="0" smtClean="0"/>
              <a:t>?  What I share with the class on day 1</a:t>
            </a:r>
            <a:endParaRPr lang="en-US" sz="2800" dirty="0"/>
          </a:p>
        </p:txBody>
      </p:sp>
    </p:spTree>
    <p:extLst>
      <p:ext uri="{BB962C8B-B14F-4D97-AF65-F5344CB8AC3E}">
        <p14:creationId xmlns:p14="http://schemas.microsoft.com/office/powerpoint/2010/main" val="3023149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87459" y="258828"/>
            <a:ext cx="4859383" cy="2143550"/>
          </a:xfrm>
          <a:prstGeom prst="rect">
            <a:avLst/>
          </a:prstGeom>
        </p:spPr>
      </p:pic>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t="12315"/>
          <a:stretch/>
        </p:blipFill>
        <p:spPr>
          <a:xfrm>
            <a:off x="7775078" y="2991394"/>
            <a:ext cx="2838031" cy="3722912"/>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1076" y="3331026"/>
            <a:ext cx="2537460" cy="3383280"/>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55058" y="172453"/>
            <a:ext cx="2433232" cy="3649162"/>
          </a:xfrm>
          <a:prstGeom prst="rect">
            <a:avLst/>
          </a:prstGeom>
        </p:spPr>
      </p:pic>
      <p:pic>
        <p:nvPicPr>
          <p:cNvPr id="10" name="Picture 9"/>
          <p:cNvPicPr>
            <a:picLocks noChangeAspect="1"/>
          </p:cNvPicPr>
          <p:nvPr/>
        </p:nvPicPr>
        <p:blipFill rotWithShape="1">
          <a:blip r:embed="rId6" cstate="print">
            <a:extLst>
              <a:ext uri="{28A0092B-C50C-407E-A947-70E740481C1C}">
                <a14:useLocalDpi xmlns:a14="http://schemas.microsoft.com/office/drawing/2010/main" val="0"/>
              </a:ext>
            </a:extLst>
          </a:blip>
          <a:srcRect b="13084"/>
          <a:stretch/>
        </p:blipFill>
        <p:spPr>
          <a:xfrm>
            <a:off x="4346638" y="231511"/>
            <a:ext cx="2142972" cy="2812135"/>
          </a:xfrm>
          <a:prstGeom prst="rect">
            <a:avLst/>
          </a:prstGeom>
        </p:spPr>
      </p:pic>
      <p:pic>
        <p:nvPicPr>
          <p:cNvPr id="2" name="Picture 1"/>
          <p:cNvPicPr>
            <a:picLocks noChangeAspect="1"/>
          </p:cNvPicPr>
          <p:nvPr/>
        </p:nvPicPr>
        <p:blipFill rotWithShape="1">
          <a:blip r:embed="rId7" cstate="print">
            <a:extLst>
              <a:ext uri="{28A0092B-C50C-407E-A947-70E740481C1C}">
                <a14:useLocalDpi xmlns:a14="http://schemas.microsoft.com/office/drawing/2010/main" val="0"/>
              </a:ext>
            </a:extLst>
          </a:blip>
          <a:srcRect b="49495"/>
          <a:stretch/>
        </p:blipFill>
        <p:spPr>
          <a:xfrm>
            <a:off x="3035593" y="2741616"/>
            <a:ext cx="4836695" cy="3463636"/>
          </a:xfrm>
          <a:prstGeom prst="rect">
            <a:avLst/>
          </a:prstGeom>
        </p:spPr>
      </p:pic>
    </p:spTree>
    <p:extLst>
      <p:ext uri="{BB962C8B-B14F-4D97-AF65-F5344CB8AC3E}">
        <p14:creationId xmlns:p14="http://schemas.microsoft.com/office/powerpoint/2010/main" val="2156168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r>
              <a:rPr lang="en-US" sz="2300" dirty="0" err="1" smtClean="0"/>
              <a:t>Druskat</a:t>
            </a:r>
            <a:r>
              <a:rPr lang="en-US" sz="2300" dirty="0" smtClean="0"/>
              <a:t> and </a:t>
            </a:r>
            <a:r>
              <a:rPr lang="en-US" sz="2300" dirty="0" err="1" smtClean="0"/>
              <a:t>Kayes</a:t>
            </a:r>
            <a:r>
              <a:rPr lang="en-US" sz="2300" dirty="0" smtClean="0"/>
              <a:t>’ (2000) definition of team learning:  team-level process of member behaviors that include reflection, knowledge sharing, experimentation, feedback, error correction, helping, and continuous improvement</a:t>
            </a:r>
          </a:p>
          <a:p>
            <a:r>
              <a:rPr lang="en-US" sz="2300" dirty="0" err="1" smtClean="0"/>
              <a:t>Kayes</a:t>
            </a:r>
            <a:r>
              <a:rPr lang="en-US" sz="2300" dirty="0" smtClean="0"/>
              <a:t> and </a:t>
            </a:r>
            <a:r>
              <a:rPr lang="en-US" sz="2300" dirty="0" err="1" smtClean="0"/>
              <a:t>Kayes</a:t>
            </a:r>
            <a:r>
              <a:rPr lang="en-US" sz="2300" dirty="0" smtClean="0"/>
              <a:t> (2007) process model of team learning:  how student inputs (roles, goals, trust, interpersonal understanding, goals, and confidence) coupled with learning behaviors (coordinating, adapting, and continuous improvement) affects team performance</a:t>
            </a:r>
          </a:p>
          <a:p>
            <a:r>
              <a:rPr lang="en-US" sz="2300" dirty="0" smtClean="0"/>
              <a:t>Social learning occurs when team members learn personal information about team members such as character, personal life, habits, and values (</a:t>
            </a:r>
            <a:r>
              <a:rPr lang="en-US" sz="2300" dirty="0" err="1"/>
              <a:t>H</a:t>
            </a:r>
            <a:r>
              <a:rPr lang="en-US" sz="2300" dirty="0" err="1" smtClean="0"/>
              <a:t>uckman</a:t>
            </a:r>
            <a:r>
              <a:rPr lang="en-US" sz="2300" dirty="0" smtClean="0"/>
              <a:t> et al., 2009) and research suggests that social learning leads to quality team outcomes (increased performance measures)</a:t>
            </a:r>
            <a:endParaRPr lang="en-US" sz="2300" dirty="0"/>
          </a:p>
        </p:txBody>
      </p:sp>
      <p:sp>
        <p:nvSpPr>
          <p:cNvPr id="3" name="Title 2"/>
          <p:cNvSpPr>
            <a:spLocks noGrp="1"/>
          </p:cNvSpPr>
          <p:nvPr>
            <p:ph type="title"/>
          </p:nvPr>
        </p:nvSpPr>
        <p:spPr/>
        <p:txBody>
          <a:bodyPr/>
          <a:lstStyle/>
          <a:p>
            <a:r>
              <a:rPr lang="en-US" dirty="0" smtClean="0"/>
              <a:t>Team Learning/Learning Teams</a:t>
            </a:r>
            <a:endParaRPr lang="en-US" dirty="0"/>
          </a:p>
        </p:txBody>
      </p:sp>
    </p:spTree>
    <p:extLst>
      <p:ext uri="{BB962C8B-B14F-4D97-AF65-F5344CB8AC3E}">
        <p14:creationId xmlns:p14="http://schemas.microsoft.com/office/powerpoint/2010/main" val="4166306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1"/>
          </p:nvPr>
        </p:nvSpPr>
        <p:spPr>
          <a:xfrm>
            <a:off x="508000" y="2241586"/>
            <a:ext cx="10236200" cy="4407408"/>
          </a:xfrm>
        </p:spPr>
        <p:txBody>
          <a:bodyPr/>
          <a:lstStyle/>
          <a:p>
            <a:r>
              <a:rPr lang="en-US" dirty="0" smtClean="0"/>
              <a:t>Team formation:  introducing other members after ‘interviews” (stolen from OBTC 2007, Bob Herring)</a:t>
            </a:r>
          </a:p>
          <a:p>
            <a:r>
              <a:rPr lang="en-US" dirty="0" smtClean="0"/>
              <a:t>Personal Change Project Updates (refined after many OBTC presentations</a:t>
            </a:r>
          </a:p>
          <a:p>
            <a:r>
              <a:rPr lang="en-US" dirty="0" smtClean="0"/>
              <a:t>“My struggles” exercise sharing (stolen from OBTC 2011)</a:t>
            </a:r>
          </a:p>
          <a:p>
            <a:r>
              <a:rPr lang="en-US" dirty="0" smtClean="0"/>
              <a:t>Reflection papers---how to give feedback (stolen from OBTC 2013)</a:t>
            </a:r>
          </a:p>
          <a:p>
            <a:r>
              <a:rPr lang="en-US" dirty="0" smtClean="0"/>
              <a:t>The love session last year with John Stark and Rita </a:t>
            </a:r>
            <a:r>
              <a:rPr lang="en-US" dirty="0" err="1" smtClean="0"/>
              <a:t>Shea</a:t>
            </a:r>
            <a:r>
              <a:rPr lang="en-US" dirty="0" smtClean="0"/>
              <a:t>-Van </a:t>
            </a:r>
            <a:r>
              <a:rPr lang="en-US" dirty="0" err="1" smtClean="0"/>
              <a:t>Fossen</a:t>
            </a:r>
            <a:endParaRPr lang="en-US" dirty="0" smtClean="0"/>
          </a:p>
          <a:p>
            <a:endParaRPr lang="en-US" dirty="0" smtClean="0"/>
          </a:p>
          <a:p>
            <a:endParaRPr lang="en-US" dirty="0" smtClean="0"/>
          </a:p>
          <a:p>
            <a:endParaRPr lang="en-US" dirty="0"/>
          </a:p>
        </p:txBody>
      </p:sp>
      <p:sp>
        <p:nvSpPr>
          <p:cNvPr id="3" name="Title 2"/>
          <p:cNvSpPr>
            <a:spLocks noGrp="1"/>
          </p:cNvSpPr>
          <p:nvPr>
            <p:ph type="title"/>
          </p:nvPr>
        </p:nvSpPr>
        <p:spPr/>
        <p:txBody>
          <a:bodyPr/>
          <a:lstStyle/>
          <a:p>
            <a:r>
              <a:rPr lang="en-US" dirty="0" smtClean="0"/>
              <a:t>opportunities</a:t>
            </a:r>
            <a:endParaRPr lang="en-US" dirty="0"/>
          </a:p>
        </p:txBody>
      </p:sp>
    </p:spTree>
    <p:extLst>
      <p:ext uri="{BB962C8B-B14F-4D97-AF65-F5344CB8AC3E}">
        <p14:creationId xmlns:p14="http://schemas.microsoft.com/office/powerpoint/2010/main" val="1972376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Social identity theory also suggests that individuals prefer others who are similar to themselves (both dimensions of PO fit are relevant here)</a:t>
            </a:r>
          </a:p>
          <a:p>
            <a:r>
              <a:rPr lang="en-US" dirty="0" smtClean="0"/>
              <a:t>Social identification develops when individuals believe they are representatives of a social group (</a:t>
            </a:r>
            <a:r>
              <a:rPr lang="en-US" dirty="0" err="1" smtClean="0"/>
              <a:t>Tajfel</a:t>
            </a:r>
            <a:r>
              <a:rPr lang="en-US" dirty="0" smtClean="0"/>
              <a:t> &amp; Turner, 1986)</a:t>
            </a:r>
          </a:p>
          <a:p>
            <a:r>
              <a:rPr lang="en-US" dirty="0" smtClean="0"/>
              <a:t>By extension, we suggest using the classroom as the “in-group” to which we try and create an environment where students have knowledge at multiple levels regarding their peers</a:t>
            </a:r>
            <a:endParaRPr lang="en-US" dirty="0"/>
          </a:p>
        </p:txBody>
      </p:sp>
      <p:sp>
        <p:nvSpPr>
          <p:cNvPr id="4" name="Title 3"/>
          <p:cNvSpPr>
            <a:spLocks noGrp="1"/>
          </p:cNvSpPr>
          <p:nvPr>
            <p:ph type="title"/>
          </p:nvPr>
        </p:nvSpPr>
        <p:spPr/>
        <p:txBody>
          <a:bodyPr/>
          <a:lstStyle/>
          <a:p>
            <a:r>
              <a:rPr lang="en-US" dirty="0" smtClean="0"/>
              <a:t>Teams within class</a:t>
            </a:r>
            <a:endParaRPr lang="en-US" dirty="0"/>
          </a:p>
        </p:txBody>
      </p:sp>
    </p:spTree>
    <p:extLst>
      <p:ext uri="{BB962C8B-B14F-4D97-AF65-F5344CB8AC3E}">
        <p14:creationId xmlns:p14="http://schemas.microsoft.com/office/powerpoint/2010/main" val="2474756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“exercise”</a:t>
            </a:r>
            <a:endParaRPr lang="en-US" dirty="0"/>
          </a:p>
        </p:txBody>
      </p:sp>
      <p:sp>
        <p:nvSpPr>
          <p:cNvPr id="5" name="Rectangle 4"/>
          <p:cNvSpPr/>
          <p:nvPr/>
        </p:nvSpPr>
        <p:spPr>
          <a:xfrm>
            <a:off x="508000" y="2410010"/>
            <a:ext cx="11069059" cy="2499146"/>
          </a:xfrm>
          <a:prstGeom prst="rect">
            <a:avLst/>
          </a:prstGeom>
        </p:spPr>
        <p:txBody>
          <a:bodyPr wrap="square">
            <a:spAutoFit/>
          </a:bodyPr>
          <a:lstStyle/>
          <a:p>
            <a:pPr marL="274320" lvl="0" indent="-228600">
              <a:spcBef>
                <a:spcPct val="20000"/>
              </a:spcBef>
              <a:buClr>
                <a:srgbClr val="94B6D2"/>
              </a:buClr>
              <a:buFont typeface="Wingdings 2" pitchFamily="18" charset="2"/>
              <a:buChar char=""/>
            </a:pPr>
            <a:r>
              <a:rPr lang="en-US" sz="2300" spc="150" dirty="0" smtClean="0">
                <a:solidFill>
                  <a:srgbClr val="775F55"/>
                </a:solidFill>
              </a:rPr>
              <a:t>Strategy class at Mizzou……Jay Dix Race</a:t>
            </a:r>
          </a:p>
          <a:p>
            <a:pPr marL="274320" lvl="0" indent="-228600">
              <a:spcBef>
                <a:spcPct val="20000"/>
              </a:spcBef>
              <a:buClr>
                <a:srgbClr val="94B6D2"/>
              </a:buClr>
              <a:buFont typeface="Wingdings 2" pitchFamily="18" charset="2"/>
              <a:buChar char=""/>
            </a:pPr>
            <a:r>
              <a:rPr lang="en-US" sz="2300" spc="150" dirty="0" smtClean="0">
                <a:solidFill>
                  <a:srgbClr val="775F55"/>
                </a:solidFill>
              </a:rPr>
              <a:t>Personal change project “Updates”</a:t>
            </a:r>
            <a:endParaRPr lang="en-US" sz="2300" spc="150" dirty="0">
              <a:solidFill>
                <a:srgbClr val="775F55"/>
              </a:solidFill>
            </a:endParaRPr>
          </a:p>
          <a:p>
            <a:pPr marL="274320" lvl="0" indent="-228600">
              <a:spcBef>
                <a:spcPct val="20000"/>
              </a:spcBef>
              <a:buClr>
                <a:srgbClr val="94B6D2"/>
              </a:buClr>
              <a:buFont typeface="Wingdings 2" pitchFamily="18" charset="2"/>
              <a:buChar char=""/>
            </a:pPr>
            <a:r>
              <a:rPr lang="en-US" sz="2300" spc="150" dirty="0" smtClean="0">
                <a:solidFill>
                  <a:srgbClr val="775F55"/>
                </a:solidFill>
              </a:rPr>
              <a:t>In other classes………could add a “Personal Challenge” that you do alongside your students and share successes/struggles/strategies</a:t>
            </a:r>
          </a:p>
          <a:p>
            <a:pPr marL="274320" lvl="0" indent="-228600">
              <a:spcBef>
                <a:spcPct val="20000"/>
              </a:spcBef>
              <a:buClr>
                <a:srgbClr val="94B6D2"/>
              </a:buClr>
              <a:buFont typeface="Wingdings 2" pitchFamily="18" charset="2"/>
              <a:buChar char=""/>
            </a:pPr>
            <a:endParaRPr lang="en-US" sz="2300" spc="150" dirty="0" smtClean="0">
              <a:solidFill>
                <a:srgbClr val="775F55"/>
              </a:solidFill>
            </a:endParaRPr>
          </a:p>
          <a:p>
            <a:pPr marL="274320" lvl="0" indent="-228600">
              <a:spcBef>
                <a:spcPct val="20000"/>
              </a:spcBef>
              <a:buClr>
                <a:srgbClr val="94B6D2"/>
              </a:buClr>
              <a:buFont typeface="Wingdings 2" pitchFamily="18" charset="2"/>
              <a:buChar char=""/>
            </a:pPr>
            <a:endParaRPr lang="en-US" sz="2300" spc="150" dirty="0">
              <a:solidFill>
                <a:srgbClr val="775F55"/>
              </a:solidFill>
            </a:endParaRPr>
          </a:p>
        </p:txBody>
      </p:sp>
    </p:spTree>
    <p:extLst>
      <p:ext uri="{BB962C8B-B14F-4D97-AF65-F5344CB8AC3E}">
        <p14:creationId xmlns:p14="http://schemas.microsoft.com/office/powerpoint/2010/main" val="733452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les training presentatio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Arial">
      <a:maj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spDef>
      <a:spPr>
        <a:ln>
          <a:noFill/>
        </a:ln>
      </a:spPr>
      <a:bodyPr rtlCol="0" anchor="ctr"/>
      <a:lstStyle>
        <a:defPPr algn="ctr">
          <a:defRPr dirty="0"/>
        </a:defPPr>
      </a:lstStyle>
      <a:style>
        <a:lnRef idx="3">
          <a:schemeClr val="lt1"/>
        </a:lnRef>
        <a:fillRef idx="1">
          <a:schemeClr val="accent3"/>
        </a:fillRef>
        <a:effectRef idx="1">
          <a:schemeClr val="accent3"/>
        </a:effectRef>
        <a:fontRef idx="minor">
          <a:schemeClr val="lt1"/>
        </a:fontRef>
      </a:style>
    </a:spDef>
    <a:lnDef>
      <a:spPr/>
      <a:bodyPr/>
      <a:lstStyle/>
      <a:style>
        <a:lnRef idx="1">
          <a:schemeClr val="accent3"/>
        </a:lnRef>
        <a:fillRef idx="0">
          <a:schemeClr val="accent3"/>
        </a:fillRef>
        <a:effectRef idx="0">
          <a:schemeClr val="accent3"/>
        </a:effectRef>
        <a:fontRef idx="minor">
          <a:schemeClr val="tx1"/>
        </a:fontRef>
      </a:style>
    </a:lnDef>
    <a:txDef>
      <a:spPr>
        <a:noFill/>
        <a:ln>
          <a:solidFill>
            <a:schemeClr val="accent4"/>
          </a:solidFill>
        </a:ln>
      </a:spPr>
      <a:bodyPr wrap="square" rtlCol="0" anchor="ctr" anchorCtr="1">
        <a:spAutoFit/>
      </a:bodyPr>
      <a:lstStyle>
        <a:defPPr>
          <a:defRPr dirty="0"/>
        </a:defPPr>
      </a:lstStyle>
    </a:txDef>
  </a:objectDefaults>
  <a:extraClrSchemeLst/>
  <a:extLst>
    <a:ext uri="{05A4C25C-085E-4340-85A3-A5531E510DB2}">
      <thm15:themeFamily xmlns:thm15="http://schemas.microsoft.com/office/thememl/2012/main" name="Sales training presentation" id="{B6AD0E1B-010F-4040-BECC-338DC7180AF6}" vid="{9250DCDA-9F4A-4BAF-B302-6C51082CF123}"/>
    </a:ext>
  </a:extLst>
</a:theme>
</file>

<file path=ppt/theme/theme2.xml><?xml version="1.0" encoding="utf-8"?>
<a:theme xmlns:a="http://schemas.openxmlformats.org/drawingml/2006/main" name="Office Theme">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Arial">
      <a:maj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Arial">
      <a:maj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3E24EA9C-70A4-43E8-A40F-9E8D971C57A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Business sales training presentation</Template>
  <TotalTime>0</TotalTime>
  <Words>527</Words>
  <Application>Microsoft Office PowerPoint</Application>
  <PresentationFormat>Widescreen</PresentationFormat>
  <Paragraphs>36</Paragraphs>
  <Slides>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vt:i4>
      </vt:variant>
    </vt:vector>
  </HeadingPairs>
  <TitlesOfParts>
    <vt:vector size="15" baseType="lpstr">
      <vt:lpstr>Arial</vt:lpstr>
      <vt:lpstr>Calibri</vt:lpstr>
      <vt:lpstr>Helvetica</vt:lpstr>
      <vt:lpstr>Times New Roman</vt:lpstr>
      <vt:lpstr>Wingdings</vt:lpstr>
      <vt:lpstr>Wingdings 2</vt:lpstr>
      <vt:lpstr>Sales training presentation</vt:lpstr>
      <vt:lpstr>Team-Learning Their Way to Unity:  It’s All About Personal Information</vt:lpstr>
      <vt:lpstr>Agenda</vt:lpstr>
      <vt:lpstr>Who is JP?  What I share with the class on day 1</vt:lpstr>
      <vt:lpstr>PowerPoint Presentation</vt:lpstr>
      <vt:lpstr>Team Learning/Learning Teams</vt:lpstr>
      <vt:lpstr>opportunities</vt:lpstr>
      <vt:lpstr>Teams within class</vt:lpstr>
      <vt:lpstr>“exercise”</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2016-06-10T01:35:50Z</dcterms:created>
  <dcterms:modified xsi:type="dcterms:W3CDTF">2016-06-16T22:50:59Z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TC034605589991</vt:lpwstr>
  </property>
</Properties>
</file>