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2"/>
  </p:notesMasterIdLst>
  <p:handoutMasterIdLst>
    <p:handoutMasterId r:id="rId13"/>
  </p:handoutMasterIdLst>
  <p:sldIdLst>
    <p:sldId id="282" r:id="rId3"/>
    <p:sldId id="259" r:id="rId4"/>
    <p:sldId id="286" r:id="rId5"/>
    <p:sldId id="271" r:id="rId6"/>
    <p:sldId id="272" r:id="rId7"/>
    <p:sldId id="273" r:id="rId8"/>
    <p:sldId id="283" r:id="rId9"/>
    <p:sldId id="284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9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2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6/10/2016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4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0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0405" y="2144400"/>
            <a:ext cx="8432800" cy="1828800"/>
          </a:xfrm>
        </p:spPr>
        <p:txBody>
          <a:bodyPr/>
          <a:lstStyle/>
          <a:p>
            <a:r>
              <a:rPr lang="en-US" sz="3600" cap="none" dirty="0" smtClean="0"/>
              <a:t>Applying The Social Identity </a:t>
            </a:r>
            <a:r>
              <a:rPr lang="en-US" sz="3600" cap="none" dirty="0" smtClean="0"/>
              <a:t>Relations </a:t>
            </a:r>
            <a:r>
              <a:rPr lang="en-US" sz="3600" cap="none" dirty="0" smtClean="0"/>
              <a:t>Model of Team Performance to the Classroom:  Using the Whole Classroom as the In-group </a:t>
            </a:r>
            <a:endParaRPr lang="en-US" sz="3600" cap="non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05" y="388624"/>
            <a:ext cx="2310019" cy="112928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3006" y="5038149"/>
            <a:ext cx="7696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Wayne Davis, </a:t>
            </a:r>
            <a:r>
              <a:rPr lang="en-US" sz="2800" dirty="0" smtClean="0"/>
              <a:t>J.D., Webster </a:t>
            </a:r>
            <a:r>
              <a:rPr lang="en-US" sz="2800" dirty="0" smtClean="0"/>
              <a:t>University</a:t>
            </a:r>
            <a:br>
              <a:rPr lang="en-US" sz="2800" dirty="0" smtClean="0"/>
            </a:br>
            <a:r>
              <a:rPr lang="en-US" dirty="0" smtClean="0"/>
              <a:t>wdavis@wdadvisors.com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Julie “J.P.” Palmer, </a:t>
            </a:r>
            <a:r>
              <a:rPr lang="en-US" sz="2800" dirty="0" smtClean="0"/>
              <a:t>Ph.D, Webster </a:t>
            </a:r>
            <a:r>
              <a:rPr lang="en-US" sz="2800" dirty="0" smtClean="0"/>
              <a:t>University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juiepalmer56@webster.edu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9488280" y="739558"/>
            <a:ext cx="2372794" cy="5789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7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session will describe the use of social identification, or the perception of “oneness” with a group, in the classroom to the extent that student cognition about their identification extends beyond team identification to create a more cohesive, productive classroom environment with higher quality outcomes and inputs, including intragroup cooperation, more helping behaviors, and a higher level of learning.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it all it began…</a:t>
            </a:r>
          </a:p>
          <a:p>
            <a:r>
              <a:rPr lang="en-US" dirty="0" smtClean="0"/>
              <a:t>Overview </a:t>
            </a:r>
            <a:r>
              <a:rPr lang="en-US" dirty="0" smtClean="0"/>
              <a:t>of </a:t>
            </a:r>
            <a:r>
              <a:rPr lang="en-US" dirty="0" smtClean="0"/>
              <a:t>Social </a:t>
            </a:r>
            <a:r>
              <a:rPr lang="en-US" dirty="0"/>
              <a:t>I</a:t>
            </a:r>
            <a:r>
              <a:rPr lang="en-US" dirty="0" smtClean="0"/>
              <a:t>dentity </a:t>
            </a:r>
            <a:r>
              <a:rPr lang="en-US" dirty="0"/>
              <a:t>T</a:t>
            </a:r>
            <a:r>
              <a:rPr lang="en-US" dirty="0" smtClean="0"/>
              <a:t>heory </a:t>
            </a:r>
            <a:r>
              <a:rPr lang="en-US" dirty="0" smtClean="0"/>
              <a:t>and </a:t>
            </a:r>
            <a:r>
              <a:rPr lang="en-US" dirty="0" smtClean="0"/>
              <a:t>Person-Organization </a:t>
            </a:r>
            <a:r>
              <a:rPr lang="en-US" dirty="0"/>
              <a:t>F</a:t>
            </a:r>
            <a:r>
              <a:rPr lang="en-US" dirty="0" smtClean="0"/>
              <a:t>it</a:t>
            </a:r>
            <a:endParaRPr lang="en-US" dirty="0" smtClean="0"/>
          </a:p>
          <a:p>
            <a:r>
              <a:rPr lang="en-US" dirty="0" smtClean="0"/>
              <a:t>The “why” we try and create “one classroom” rather than 6 teams</a:t>
            </a:r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Debriefing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3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531759"/>
          </a:xfrm>
        </p:spPr>
        <p:txBody>
          <a:bodyPr/>
          <a:lstStyle/>
          <a:p>
            <a:pPr algn="ctr"/>
            <a:r>
              <a:rPr lang="en-US" dirty="0" smtClean="0"/>
              <a:t>JP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531759"/>
          </a:xfrm>
        </p:spPr>
        <p:txBody>
          <a:bodyPr/>
          <a:lstStyle/>
          <a:p>
            <a:r>
              <a:rPr lang="en-US" dirty="0" smtClean="0"/>
              <a:t>Wayne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ThE</a:t>
            </a:r>
            <a:r>
              <a:rPr lang="en-US" dirty="0" smtClean="0"/>
              <a:t> STORY”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98009" y="2824929"/>
            <a:ext cx="4592781" cy="3444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85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the only tool in the toolkit we use when it comes to trying to form cohesive teams in the classroom (workgroup theories, McGrath’s TIP (time, interaction and performance) theory,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Ashforth</a:t>
            </a:r>
            <a:r>
              <a:rPr lang="en-US" dirty="0" smtClean="0"/>
              <a:t> and </a:t>
            </a:r>
            <a:r>
              <a:rPr lang="en-US" dirty="0" err="1" smtClean="0"/>
              <a:t>Mael’s</a:t>
            </a:r>
            <a:r>
              <a:rPr lang="en-US" dirty="0" smtClean="0"/>
              <a:t> (1989) Social Identity Theory applied to team performance by </a:t>
            </a:r>
            <a:r>
              <a:rPr lang="en-US" dirty="0" err="1" smtClean="0"/>
              <a:t>Lembke</a:t>
            </a:r>
            <a:r>
              <a:rPr lang="en-US" dirty="0" smtClean="0"/>
              <a:t> and Wilson (1998)</a:t>
            </a:r>
          </a:p>
          <a:p>
            <a:r>
              <a:rPr lang="en-US" dirty="0" smtClean="0"/>
              <a:t>In-group favoritism (in-group bias) occurs when people give preferential treatment who are perceived to be in the same in-group (</a:t>
            </a:r>
            <a:r>
              <a:rPr lang="en-US" dirty="0" err="1" smtClean="0"/>
              <a:t>Jost</a:t>
            </a:r>
            <a:r>
              <a:rPr lang="en-US" dirty="0" smtClean="0"/>
              <a:t> et al, 2004)</a:t>
            </a:r>
          </a:p>
          <a:p>
            <a:r>
              <a:rPr lang="en-US" dirty="0" smtClean="0"/>
              <a:t>Stevens and Campion (1994) suggest that true teamwork occurs when members are actively motivated to share with one another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Identity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0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451600" y="2890012"/>
            <a:ext cx="5384800" cy="2065528"/>
          </a:xfrm>
        </p:spPr>
        <p:txBody>
          <a:bodyPr/>
          <a:lstStyle/>
          <a:p>
            <a:r>
              <a:rPr lang="en-US" dirty="0" smtClean="0"/>
              <a:t>Supplemental </a:t>
            </a:r>
            <a:r>
              <a:rPr lang="en-US" dirty="0" smtClean="0"/>
              <a:t>fit (“same”)</a:t>
            </a:r>
            <a:endParaRPr lang="en-US" dirty="0" smtClean="0"/>
          </a:p>
          <a:p>
            <a:r>
              <a:rPr lang="en-US" dirty="0" smtClean="0"/>
              <a:t>Complemental </a:t>
            </a:r>
            <a:r>
              <a:rPr lang="en-US" dirty="0" smtClean="0"/>
              <a:t>fit (“opposites”)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96900" y="2138172"/>
            <a:ext cx="5384800" cy="4407408"/>
          </a:xfrm>
        </p:spPr>
        <p:txBody>
          <a:bodyPr/>
          <a:lstStyle/>
          <a:p>
            <a:r>
              <a:rPr lang="en-US" dirty="0" smtClean="0"/>
              <a:t>PO Fit (Kristof, 1996)---alignment of applicant values with organizational values</a:t>
            </a:r>
          </a:p>
          <a:p>
            <a:r>
              <a:rPr lang="en-US" dirty="0" smtClean="0"/>
              <a:t>Applicability in the classroom…..fit between student and overall class culture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Person-Organization Fit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76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r>
              <a:rPr lang="en-US" dirty="0"/>
              <a:t>I</a:t>
            </a:r>
            <a:r>
              <a:rPr lang="en-US" dirty="0" smtClean="0"/>
              <a:t>dentity Theory </a:t>
            </a:r>
            <a:r>
              <a:rPr lang="en-US" dirty="0" smtClean="0"/>
              <a:t>also suggests that individuals prefer others who are similar to themselves (both dimensions of PO fit are relevant here)</a:t>
            </a:r>
          </a:p>
          <a:p>
            <a:r>
              <a:rPr lang="en-US" dirty="0" smtClean="0"/>
              <a:t>Social identification develops when individuals believe they are representatives of a social group (</a:t>
            </a:r>
            <a:r>
              <a:rPr lang="en-US" dirty="0" err="1" smtClean="0"/>
              <a:t>Tajfel</a:t>
            </a:r>
            <a:r>
              <a:rPr lang="en-US" dirty="0" smtClean="0"/>
              <a:t> &amp; Turner, 1986)</a:t>
            </a:r>
          </a:p>
          <a:p>
            <a:r>
              <a:rPr lang="en-US" dirty="0" smtClean="0"/>
              <a:t>By extension, we suggest using the classroom as the “in-group” to which we try and create an environment where students have knowledge at multiple levels regarding their peers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Teams within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5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Tai </a:t>
            </a:r>
            <a:r>
              <a:rPr lang="en-US" dirty="0" err="1" smtClean="0"/>
              <a:t>Quan</a:t>
            </a:r>
            <a:r>
              <a:rPr lang="en-US" dirty="0" smtClean="0"/>
              <a:t> Do  (“OT”)</a:t>
            </a:r>
          </a:p>
          <a:p>
            <a:r>
              <a:rPr lang="en-US" dirty="0" smtClean="0"/>
              <a:t>Student Referrals</a:t>
            </a:r>
          </a:p>
          <a:p>
            <a:r>
              <a:rPr lang="en-US" dirty="0" smtClean="0"/>
              <a:t>Job Offers</a:t>
            </a:r>
          </a:p>
          <a:p>
            <a:r>
              <a:rPr lang="en-US" dirty="0" smtClean="0"/>
              <a:t>Subsequent Social Support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Room </a:t>
            </a:r>
            <a:r>
              <a:rPr lang="en-US" dirty="0" smtClean="0"/>
              <a:t>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7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Favorite </a:t>
            </a:r>
            <a:r>
              <a:rPr lang="en-US" dirty="0"/>
              <a:t>Holiday or Family Tradition?</a:t>
            </a:r>
          </a:p>
          <a:p>
            <a:pPr lvl="1"/>
            <a:r>
              <a:rPr lang="en-US" dirty="0"/>
              <a:t>Two most important dates in your life?</a:t>
            </a:r>
          </a:p>
          <a:p>
            <a:pPr lvl="1"/>
            <a:r>
              <a:rPr lang="en-US" dirty="0"/>
              <a:t>Two noteworthy or interesting facts?</a:t>
            </a:r>
          </a:p>
          <a:p>
            <a:pPr lvl="1"/>
            <a:r>
              <a:rPr lang="en-US" dirty="0"/>
              <a:t>What would you be doing instead?</a:t>
            </a:r>
          </a:p>
          <a:p>
            <a:pPr lvl="1"/>
            <a:r>
              <a:rPr lang="en-US" dirty="0"/>
              <a:t>Favorite Movie or Song and Why?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Alternative Methodology</a:t>
            </a:r>
          </a:p>
          <a:p>
            <a:pPr lvl="1"/>
            <a:r>
              <a:rPr lang="en-US" dirty="0" smtClean="0"/>
              <a:t>Find a partner and tell their story</a:t>
            </a:r>
          </a:p>
          <a:p>
            <a:pPr lvl="1"/>
            <a:r>
              <a:rPr lang="en-US" dirty="0" smtClean="0"/>
              <a:t>Notecards</a:t>
            </a:r>
          </a:p>
          <a:p>
            <a:pPr lvl="1"/>
            <a:r>
              <a:rPr lang="en-US" dirty="0" smtClean="0"/>
              <a:t>Storytelling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“first class”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1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Continuity throughout the semester</a:t>
            </a:r>
          </a:p>
          <a:p>
            <a:r>
              <a:rPr lang="en-US" dirty="0" smtClean="0"/>
              <a:t>Using student information </a:t>
            </a:r>
            <a:r>
              <a:rPr lang="en-US" dirty="0" err="1" smtClean="0"/>
              <a:t>adventageously</a:t>
            </a:r>
            <a:endParaRPr lang="en-US" dirty="0"/>
          </a:p>
          <a:p>
            <a:r>
              <a:rPr lang="en-US" dirty="0" smtClean="0"/>
              <a:t>Best Practices</a:t>
            </a:r>
          </a:p>
          <a:p>
            <a:r>
              <a:rPr lang="en-US" dirty="0" smtClean="0"/>
              <a:t>Alternatives</a:t>
            </a:r>
          </a:p>
          <a:p>
            <a:r>
              <a:rPr lang="en-US" dirty="0" smtClean="0"/>
              <a:t>Potential Problems (how much familiarity is “too much”?/cultural and ethnicity differences/social norms, etc.)</a:t>
            </a:r>
            <a:endParaRPr lang="en-US" dirty="0" smtClean="0"/>
          </a:p>
          <a:p>
            <a:r>
              <a:rPr lang="en-US" dirty="0" smtClean="0"/>
              <a:t>Suggestions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training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ales training presentation" id="{B6AD0E1B-010F-4040-BECC-338DC7180AF6}" vid="{9250DCDA-9F4A-4BAF-B302-6C51082CF12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24EA9C-70A4-43E8-A40F-9E8D971C57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0</TotalTime>
  <Words>465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Wingdings 2</vt:lpstr>
      <vt:lpstr>Sales training presentation</vt:lpstr>
      <vt:lpstr>Applying The Social Identity Relations Model of Team Performance to the Classroom:  Using the Whole Classroom as the In-group </vt:lpstr>
      <vt:lpstr>Agenda</vt:lpstr>
      <vt:lpstr>“ThE STORY”</vt:lpstr>
      <vt:lpstr>Social Identity Theory</vt:lpstr>
      <vt:lpstr>Person-Organization Fit</vt:lpstr>
      <vt:lpstr>Teams within class</vt:lpstr>
      <vt:lpstr>Class Room Outcomes</vt:lpstr>
      <vt:lpstr>Initial “first class” Exercise</vt:lpstr>
      <vt:lpstr>What do You do?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2016-06-10T01:35:50Z</dcterms:created>
  <dcterms:modified xsi:type="dcterms:W3CDTF">2016-06-10T17:39:33Z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TC034605589991</vt:lpwstr>
  </property>
</Properties>
</file>